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5"/>
  </p:notesMasterIdLst>
  <p:handoutMasterIdLst>
    <p:handoutMasterId r:id="rId66"/>
  </p:handoutMasterIdLst>
  <p:sldIdLst>
    <p:sldId id="603" r:id="rId8"/>
    <p:sldId id="1838" r:id="rId9"/>
    <p:sldId id="2041" r:id="rId10"/>
    <p:sldId id="2118" r:id="rId11"/>
    <p:sldId id="2112" r:id="rId12"/>
    <p:sldId id="2111" r:id="rId13"/>
    <p:sldId id="593" r:id="rId14"/>
    <p:sldId id="2119" r:id="rId15"/>
    <p:sldId id="2113" r:id="rId16"/>
    <p:sldId id="2099" r:id="rId17"/>
    <p:sldId id="2098" r:id="rId18"/>
    <p:sldId id="2123" r:id="rId19"/>
    <p:sldId id="2127" r:id="rId20"/>
    <p:sldId id="2124" r:id="rId21"/>
    <p:sldId id="2125" r:id="rId22"/>
    <p:sldId id="2126" r:id="rId23"/>
    <p:sldId id="2114" r:id="rId24"/>
    <p:sldId id="2056" r:id="rId25"/>
    <p:sldId id="2100" r:id="rId26"/>
    <p:sldId id="2057" r:id="rId27"/>
    <p:sldId id="2120" r:id="rId28"/>
    <p:sldId id="2058" r:id="rId29"/>
    <p:sldId id="2101" r:id="rId30"/>
    <p:sldId id="2059" r:id="rId31"/>
    <p:sldId id="2060" r:id="rId32"/>
    <p:sldId id="2061" r:id="rId33"/>
    <p:sldId id="2062" r:id="rId34"/>
    <p:sldId id="2063" r:id="rId35"/>
    <p:sldId id="2064" r:id="rId36"/>
    <p:sldId id="2065" r:id="rId37"/>
    <p:sldId id="2066" r:id="rId38"/>
    <p:sldId id="2067" r:id="rId39"/>
    <p:sldId id="2068" r:id="rId40"/>
    <p:sldId id="2116" r:id="rId41"/>
    <p:sldId id="2069" r:id="rId42"/>
    <p:sldId id="2070" r:id="rId43"/>
    <p:sldId id="2131" r:id="rId44"/>
    <p:sldId id="2071" r:id="rId45"/>
    <p:sldId id="2121" r:id="rId46"/>
    <p:sldId id="2128" r:id="rId47"/>
    <p:sldId id="2073" r:id="rId48"/>
    <p:sldId id="2074" r:id="rId49"/>
    <p:sldId id="2117" r:id="rId50"/>
    <p:sldId id="2108" r:id="rId51"/>
    <p:sldId id="2105" r:id="rId52"/>
    <p:sldId id="2104" r:id="rId53"/>
    <p:sldId id="2076" r:id="rId54"/>
    <p:sldId id="2115" r:id="rId55"/>
    <p:sldId id="2129" r:id="rId56"/>
    <p:sldId id="2109" r:id="rId57"/>
    <p:sldId id="2110" r:id="rId58"/>
    <p:sldId id="2103" r:id="rId59"/>
    <p:sldId id="2102" r:id="rId60"/>
    <p:sldId id="2130" r:id="rId61"/>
    <p:sldId id="2122" r:id="rId62"/>
    <p:sldId id="2055" r:id="rId63"/>
    <p:sldId id="582" r:id="rId6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D9D9D9"/>
    <a:srgbClr val="1D1D1A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历史发展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967614"/>
              </p:ext>
            </p:extLst>
          </p:nvPr>
        </p:nvGraphicFramePr>
        <p:xfrm>
          <a:off x="623635" y="1270386"/>
          <a:ext cx="10822122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786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5844036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691743003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331752791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1719891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44189532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Edge 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Pixel </a:t>
                      </a: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Neural Core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TPUv4i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Google Tensor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2019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7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400mm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780mm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144MB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1050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1050MHz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32 GB 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300GB/s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1200 GB/s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300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45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123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1.62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09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历代产品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84B0BCD-3575-2342-8F81-BD6E5B5C0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6932040"/>
              </p:ext>
            </p:extLst>
          </p:nvPr>
        </p:nvGraphicFramePr>
        <p:xfrm>
          <a:off x="623888" y="1360487"/>
          <a:ext cx="10963273" cy="4689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815">
                  <a:extLst>
                    <a:ext uri="{9D8B030D-6E8A-4147-A177-3AD203B41FA5}">
                      <a16:colId xmlns:a16="http://schemas.microsoft.com/office/drawing/2014/main" val="2233451324"/>
                    </a:ext>
                  </a:extLst>
                </a:gridCol>
                <a:gridCol w="1474815">
                  <a:extLst>
                    <a:ext uri="{9D8B030D-6E8A-4147-A177-3AD203B41FA5}">
                      <a16:colId xmlns:a16="http://schemas.microsoft.com/office/drawing/2014/main" val="3958122756"/>
                    </a:ext>
                  </a:extLst>
                </a:gridCol>
                <a:gridCol w="5822730">
                  <a:extLst>
                    <a:ext uri="{9D8B030D-6E8A-4147-A177-3AD203B41FA5}">
                      <a16:colId xmlns:a16="http://schemas.microsoft.com/office/drawing/2014/main" val="1759801168"/>
                    </a:ext>
                  </a:extLst>
                </a:gridCol>
                <a:gridCol w="2190913">
                  <a:extLst>
                    <a:ext uri="{9D8B030D-6E8A-4147-A177-3AD203B41FA5}">
                      <a16:colId xmlns:a16="http://schemas.microsoft.com/office/drawing/2014/main" val="381335482"/>
                    </a:ext>
                  </a:extLst>
                </a:gridCol>
              </a:tblGrid>
              <a:tr h="52106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名称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时间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性能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应用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5594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TPUv1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2016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92Tops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DDR3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43976275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2017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180TFlops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集成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块芯片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64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47593790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420TFlops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128GB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12658466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Edge TPU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可处理高吞吐量的流式数据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loT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设备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6321049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11.5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s，4TB（HBM），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452705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&gt;100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s，32TB（HBM），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510700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2021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13921181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pod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2022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6391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64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62959A-9D9E-B249-ACBE-FD0E9C503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42" y="1339795"/>
            <a:ext cx="3073647" cy="1905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2957CD-EF14-DD48-B05E-4F7E542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66" y="4200326"/>
            <a:ext cx="4151151" cy="1822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94A945-61C7-7F4D-9C06-0D8BE7544A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562" y="4200327"/>
            <a:ext cx="3342114" cy="1822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C566CC-9328-5C4A-B875-19DDFF7DC1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8027" y="1349288"/>
            <a:ext cx="2341425" cy="1896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1DB603-CE86-AD47-AE1A-369799E2AC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680" y="1319918"/>
            <a:ext cx="4032356" cy="1925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889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C28B8-18F3-F04F-8DF9-F19DCBB1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历代芯片服务器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95D66-F70C-F94D-A008-D29919C094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902" y="1425097"/>
            <a:ext cx="3473356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3F47C-434E-5146-81DB-8ED65FF0CC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8974" y="1425097"/>
            <a:ext cx="3126551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C3E59D-8EF7-944B-8358-5072D3F9D7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4081814"/>
            <a:ext cx="6723984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D66C68-AC0C-DC46-B5AE-F532EAB954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1425097"/>
            <a:ext cx="3126551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BA4E0B-4E0A-E14A-866E-36C5FE1954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365" y="4081813"/>
            <a:ext cx="3461160" cy="2173608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11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历代芯片产品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C3AE47-2BEB-424C-AA97-026C874F4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58" y="1265130"/>
            <a:ext cx="10005826" cy="50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DD22EA-4215-654C-88F1-DEEF7CCA3D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0B890AD-022C-D14C-A0C4-F0681CA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的 </a:t>
            </a:r>
            <a:r>
              <a:rPr lang="en-US" altLang="zh-CN" dirty="0"/>
              <a:t>pixel</a:t>
            </a:r>
            <a:r>
              <a:rPr lang="zh-CN" altLang="en-US" dirty="0"/>
              <a:t> 系列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0EB29-1D3C-5C44-A5F7-812BDD08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8964" y="1443227"/>
            <a:ext cx="4056993" cy="4933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7E4499-ADC7-B44C-8EF2-4721C671FA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9" y="1366344"/>
            <a:ext cx="4635062" cy="50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的演进</a:t>
            </a:r>
          </a:p>
        </p:txBody>
      </p:sp>
    </p:spTree>
    <p:extLst>
      <p:ext uri="{BB962C8B-B14F-4D97-AF65-F5344CB8AC3E}">
        <p14:creationId xmlns:p14="http://schemas.microsoft.com/office/powerpoint/2010/main" val="212099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27896-388F-8148-82DF-381E87BC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概览：</a:t>
            </a:r>
            <a:r>
              <a:rPr lang="en-US" altLang="zh-CN" dirty="0"/>
              <a:t>Deterministic Execution Model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3CF4367-D213-5D47-8308-C372482B6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557965" cy="4994910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dirty="0"/>
              <a:t>TPU</a:t>
            </a:r>
            <a:r>
              <a:rPr lang="en-US" altLang="zh-CN" dirty="0"/>
              <a:t>1</a:t>
            </a:r>
            <a:r>
              <a:rPr lang="zh-CN" altLang="en-US" dirty="0"/>
              <a:t> ASIC 采用 28nm 工艺制造；</a:t>
            </a:r>
            <a:endParaRPr lang="en-US" altLang="zh-CN" dirty="0"/>
          </a:p>
          <a:p>
            <a:r>
              <a:rPr lang="zh-CN" altLang="en-US" dirty="0"/>
              <a:t>主频700MHz，功耗40W；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为了尽快把 TPU 部署到现有服务器中，Google 选择把 </a:t>
            </a:r>
            <a:r>
              <a:rPr lang="en-US" altLang="zh-CN" dirty="0"/>
              <a:t>TPU1</a:t>
            </a:r>
            <a:r>
              <a:rPr lang="zh-CN" altLang="en-US" dirty="0"/>
              <a:t> 做成外部扩展加速器，通过 PCIe Gen3 x16 总线与 </a:t>
            </a:r>
            <a:r>
              <a:rPr lang="en-US" altLang="zh-CN" dirty="0"/>
              <a:t>CPU</a:t>
            </a:r>
            <a:r>
              <a:rPr lang="zh-CN" altLang="en-US" dirty="0"/>
              <a:t> 主机相连，提供 12.5GB/s 有效带宽；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AFD93-7ED3-8340-8193-572074ED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3862" y="1510660"/>
            <a:ext cx="4889384" cy="4667137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C54E6F-C9B3-F047-8C29-D987C187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性能：推理场景受限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AB2E35-FC0C-FB4C-BCA7-60B13FC2B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受制于时代限制，</a:t>
            </a:r>
            <a:r>
              <a:rPr lang="en-US" altLang="zh-CN" dirty="0"/>
              <a:t>TPU v1</a:t>
            </a:r>
            <a:r>
              <a:rPr lang="zh-CN" altLang="en-US" dirty="0"/>
              <a:t> 主要针对</a:t>
            </a:r>
            <a:r>
              <a:rPr lang="en-US" altLang="zh-CN" dirty="0"/>
              <a:t>2015</a:t>
            </a:r>
            <a:r>
              <a:rPr lang="zh-CN" altLang="en-US" dirty="0"/>
              <a:t>年最火神经网络进行优化，主要可以分为以下三类：</a:t>
            </a:r>
          </a:p>
          <a:p>
            <a:r>
              <a:rPr lang="en-US" altLang="zh-CN" dirty="0"/>
              <a:t>MLP </a:t>
            </a:r>
            <a:r>
              <a:rPr lang="zh-CN" altLang="en-US" dirty="0"/>
              <a:t>多层感知机</a:t>
            </a:r>
          </a:p>
          <a:p>
            <a:r>
              <a:rPr lang="en-US" altLang="zh-CN" dirty="0"/>
              <a:t>CNN </a:t>
            </a:r>
            <a:r>
              <a:rPr lang="zh-CN" altLang="en-US" dirty="0"/>
              <a:t>卷积神经网络</a:t>
            </a:r>
          </a:p>
          <a:p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LSTM </a:t>
            </a:r>
            <a:r>
              <a:rPr lang="zh-CN" altLang="en-US" dirty="0"/>
              <a:t>递归神经网络 </a:t>
            </a:r>
            <a:r>
              <a:rPr lang="en-US" altLang="zh-CN" dirty="0"/>
              <a:t>&amp;</a:t>
            </a:r>
            <a:r>
              <a:rPr lang="zh-CN" altLang="en-US" dirty="0"/>
              <a:t> 长短期记忆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4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深度学习专用的 </a:t>
            </a:r>
            <a:r>
              <a:rPr lang="en-US" altLang="zh-CN" dirty="0"/>
              <a:t>DSA</a:t>
            </a:r>
            <a:r>
              <a:rPr lang="zh-CN" altLang="en-US" dirty="0"/>
              <a:t> （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）架构硬件 </a:t>
            </a:r>
            <a:r>
              <a:rPr lang="en-US" altLang="zh-CN" dirty="0"/>
              <a:t>——</a:t>
            </a:r>
            <a:r>
              <a:rPr lang="zh-CN" altLang="en-US" dirty="0"/>
              <a:t> 脉动阵列。适合用于非常规整简单的运算，但正巧矩阵乘和卷积就是这种规整又简单的运算，来自两个方向的数据以一定的间隔到达阵列中的 </a:t>
            </a:r>
            <a:r>
              <a:rPr lang="en-US" altLang="zh-CN" dirty="0"/>
              <a:t>MXU</a:t>
            </a:r>
            <a:r>
              <a:rPr lang="zh-CN" altLang="en-US" dirty="0"/>
              <a:t>，并在那里进行运算。不过，</a:t>
            </a:r>
            <a:r>
              <a:rPr lang="en-US" altLang="zh-CN" dirty="0"/>
              <a:t>MXU</a:t>
            </a:r>
            <a:r>
              <a:rPr lang="zh-CN" altLang="en-US" dirty="0"/>
              <a:t> 中的权值阵列专门为矩阵乘法运算进行了优化，并不适用于通用的逻辑计算。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20311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低精度的数据格式</a:t>
            </a:r>
            <a:endParaRPr lang="en-US" altLang="zh-CN" dirty="0"/>
          </a:p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r>
              <a:rPr lang="zh-CN" altLang="en-US" dirty="0"/>
              <a:t> 矩阵乘加专用处理器</a:t>
            </a:r>
            <a:endParaRPr lang="en-US" altLang="zh-CN" dirty="0"/>
          </a:p>
          <a:p>
            <a:r>
              <a:rPr lang="en-US" altLang="zh-CN" dirty="0"/>
              <a:t>Minimal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deterministic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专用硬件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101784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657B892-DB3A-BD41-AFAC-540BA0FDC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D1D1A"/>
                </a:solidFill>
              </a:rPr>
              <a:t>神经网络推理不需要</a:t>
            </a:r>
            <a:r>
              <a:rPr lang="en-US" altLang="zh-CN" dirty="0">
                <a:solidFill>
                  <a:srgbClr val="1D1D1A"/>
                </a:solidFill>
              </a:rPr>
              <a:t>FP32/FP16</a:t>
            </a:r>
            <a:r>
              <a:rPr lang="zh-CN" altLang="en-US" dirty="0">
                <a:solidFill>
                  <a:srgbClr val="1D1D1A"/>
                </a:solidFill>
              </a:rPr>
              <a:t>计算精度，通过量化压缩，可以用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对神经网络进行预测，并保持适当的准确度。这称为量化，使用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来近似预设最小值和最大值之间任意数值的优化技术。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57DC0399-EF28-484E-AC9C-E961955E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：低精度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59767D-92B8-2844-BA11-96AA804235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5470" y="2606566"/>
            <a:ext cx="7945822" cy="37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E57122-25AA-B44C-BDB0-1E392ABE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：脉动阵列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943B91-7AD2-6545-8FE8-BCA15164E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874365" cy="4994910"/>
          </a:xfrm>
        </p:spPr>
        <p:txBody>
          <a:bodyPr anchor="ctr"/>
          <a:lstStyle/>
          <a:p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GPU</a:t>
            </a:r>
            <a:r>
              <a:rPr lang="zh-CN" altLang="en-US" dirty="0"/>
              <a:t> 在每次运算中都需要从多个寄存器（</a:t>
            </a:r>
            <a:r>
              <a:rPr lang="en-US" altLang="zh-CN" dirty="0"/>
              <a:t>register</a:t>
            </a:r>
            <a:r>
              <a:rPr lang="zh-CN" altLang="en-US" dirty="0"/>
              <a:t>）中进行存取；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脉动阵列将多个运算逻辑单元（</a:t>
            </a:r>
            <a:r>
              <a:rPr lang="en-US" altLang="zh-CN" dirty="0"/>
              <a:t>ALU</a:t>
            </a:r>
            <a:r>
              <a:rPr lang="zh-CN" altLang="en-US" dirty="0"/>
              <a:t>）串联在一起，复用从一个寄存器中读取的结果。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202A7-89BA-EC49-81A4-E86590A1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66" y="1360170"/>
            <a:ext cx="5753362" cy="47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84EC58F-BC81-F743-BFA8-90847200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AAA8135-3EB5-DC41-B80C-6253F4CD477A}"/>
              </a:ext>
            </a:extLst>
          </p:cNvPr>
          <p:cNvSpPr/>
          <p:nvPr/>
        </p:nvSpPr>
        <p:spPr>
          <a:xfrm>
            <a:off x="2173186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1EB362F-B93E-EA46-96AA-484392BF4047}"/>
              </a:ext>
            </a:extLst>
          </p:cNvPr>
          <p:cNvSpPr/>
          <p:nvPr/>
        </p:nvSpPr>
        <p:spPr>
          <a:xfrm>
            <a:off x="2173186" y="3389431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84A4B18-A4EE-5D40-B506-F0D930AA56C0}"/>
              </a:ext>
            </a:extLst>
          </p:cNvPr>
          <p:cNvSpPr/>
          <p:nvPr/>
        </p:nvSpPr>
        <p:spPr>
          <a:xfrm>
            <a:off x="2908530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05AB755-2D9B-7D4B-8664-0416C33C6D5C}"/>
              </a:ext>
            </a:extLst>
          </p:cNvPr>
          <p:cNvSpPr/>
          <p:nvPr/>
        </p:nvSpPr>
        <p:spPr>
          <a:xfrm>
            <a:off x="2908530" y="3389431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D33DF1D-2BEE-4F42-8ABD-8C132A1F6F79}"/>
              </a:ext>
            </a:extLst>
          </p:cNvPr>
          <p:cNvSpPr/>
          <p:nvPr/>
        </p:nvSpPr>
        <p:spPr>
          <a:xfrm>
            <a:off x="3641831" y="194657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033237F-093E-974C-9822-DCAB78F20971}"/>
              </a:ext>
            </a:extLst>
          </p:cNvPr>
          <p:cNvSpPr/>
          <p:nvPr/>
        </p:nvSpPr>
        <p:spPr>
          <a:xfrm>
            <a:off x="3641831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BAED41-F4E5-814D-8CB3-BCBA3D9BFDDC}"/>
              </a:ext>
            </a:extLst>
          </p:cNvPr>
          <p:cNvSpPr/>
          <p:nvPr/>
        </p:nvSpPr>
        <p:spPr>
          <a:xfrm>
            <a:off x="2908530" y="194657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8E8F9A6-FE4D-8145-A535-AF3D299A32E6}"/>
              </a:ext>
            </a:extLst>
          </p:cNvPr>
          <p:cNvSpPr/>
          <p:nvPr/>
        </p:nvSpPr>
        <p:spPr>
          <a:xfrm>
            <a:off x="3641831" y="1225153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C6D45E-10D8-9149-977C-C9B5FB362519}"/>
              </a:ext>
            </a:extLst>
          </p:cNvPr>
          <p:cNvSpPr/>
          <p:nvPr/>
        </p:nvSpPr>
        <p:spPr>
          <a:xfrm>
            <a:off x="2173186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E3A965D-08D8-9D43-BE9D-125E5978BD4E}"/>
              </a:ext>
            </a:extLst>
          </p:cNvPr>
          <p:cNvSpPr/>
          <p:nvPr/>
        </p:nvSpPr>
        <p:spPr>
          <a:xfrm>
            <a:off x="2173186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702E119-C24E-7B46-9976-E37F65726BE4}"/>
              </a:ext>
            </a:extLst>
          </p:cNvPr>
          <p:cNvSpPr/>
          <p:nvPr/>
        </p:nvSpPr>
        <p:spPr>
          <a:xfrm>
            <a:off x="2908530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D05552F-D7A1-374B-AA39-3C0020D95BB7}"/>
              </a:ext>
            </a:extLst>
          </p:cNvPr>
          <p:cNvSpPr/>
          <p:nvPr/>
        </p:nvSpPr>
        <p:spPr>
          <a:xfrm>
            <a:off x="2908530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19DEEBF-2252-8F43-9925-8B1C6F7333B4}"/>
              </a:ext>
            </a:extLst>
          </p:cNvPr>
          <p:cNvSpPr/>
          <p:nvPr/>
        </p:nvSpPr>
        <p:spPr>
          <a:xfrm>
            <a:off x="3641831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304A15-620F-434E-AF69-F0133B841559}"/>
              </a:ext>
            </a:extLst>
          </p:cNvPr>
          <p:cNvSpPr/>
          <p:nvPr/>
        </p:nvSpPr>
        <p:spPr>
          <a:xfrm>
            <a:off x="3641831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5F18E04C-A8B7-3E4A-8138-63709544022A}"/>
              </a:ext>
            </a:extLst>
          </p:cNvPr>
          <p:cNvSpPr/>
          <p:nvPr/>
        </p:nvSpPr>
        <p:spPr>
          <a:xfrm flipH="1">
            <a:off x="4855575" y="1225153"/>
            <a:ext cx="326922" cy="3526957"/>
          </a:xfrm>
          <a:prstGeom prst="leftBrace">
            <a:avLst>
              <a:gd name="adj1" fmla="val 8333"/>
              <a:gd name="adj2" fmla="val 51292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326922 w 326922"/>
                      <a:gd name="connsiteY0" fmla="*/ 3526957 h 3526957"/>
                      <a:gd name="connsiteX1" fmla="*/ 163461 w 326922"/>
                      <a:gd name="connsiteY1" fmla="*/ 3499715 h 3526957"/>
                      <a:gd name="connsiteX2" fmla="*/ 163461 w 326922"/>
                      <a:gd name="connsiteY2" fmla="*/ 1836289 h 3526957"/>
                      <a:gd name="connsiteX3" fmla="*/ 0 w 326922"/>
                      <a:gd name="connsiteY3" fmla="*/ 1809047 h 3526957"/>
                      <a:gd name="connsiteX4" fmla="*/ 163461 w 326922"/>
                      <a:gd name="connsiteY4" fmla="*/ 1781805 h 3526957"/>
                      <a:gd name="connsiteX5" fmla="*/ 163461 w 326922"/>
                      <a:gd name="connsiteY5" fmla="*/ 27242 h 3526957"/>
                      <a:gd name="connsiteX6" fmla="*/ 326922 w 326922"/>
                      <a:gd name="connsiteY6" fmla="*/ 0 h 3526957"/>
                      <a:gd name="connsiteX7" fmla="*/ 326922 w 326922"/>
                      <a:gd name="connsiteY7" fmla="*/ 3526957 h 3526957"/>
                      <a:gd name="connsiteX0" fmla="*/ 326922 w 326922"/>
                      <a:gd name="connsiteY0" fmla="*/ 3526957 h 3526957"/>
                      <a:gd name="connsiteX1" fmla="*/ 163461 w 326922"/>
                      <a:gd name="connsiteY1" fmla="*/ 3499715 h 3526957"/>
                      <a:gd name="connsiteX2" fmla="*/ 163461 w 326922"/>
                      <a:gd name="connsiteY2" fmla="*/ 1836289 h 3526957"/>
                      <a:gd name="connsiteX3" fmla="*/ 0 w 326922"/>
                      <a:gd name="connsiteY3" fmla="*/ 1809047 h 3526957"/>
                      <a:gd name="connsiteX4" fmla="*/ 163461 w 326922"/>
                      <a:gd name="connsiteY4" fmla="*/ 1781805 h 3526957"/>
                      <a:gd name="connsiteX5" fmla="*/ 163461 w 326922"/>
                      <a:gd name="connsiteY5" fmla="*/ 27242 h 3526957"/>
                      <a:gd name="connsiteX6" fmla="*/ 326922 w 326922"/>
                      <a:gd name="connsiteY6" fmla="*/ 0 h 3526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6922" h="3526957" stroke="0" extrusionOk="0">
                        <a:moveTo>
                          <a:pt x="326922" y="3526957"/>
                        </a:moveTo>
                        <a:cubicBezTo>
                          <a:pt x="236007" y="3524440"/>
                          <a:pt x="161279" y="3514132"/>
                          <a:pt x="163461" y="3499715"/>
                        </a:cubicBezTo>
                        <a:cubicBezTo>
                          <a:pt x="113748" y="3055488"/>
                          <a:pt x="307314" y="2364354"/>
                          <a:pt x="163461" y="1836289"/>
                        </a:cubicBezTo>
                        <a:cubicBezTo>
                          <a:pt x="162302" y="1829298"/>
                          <a:pt x="92195" y="1802920"/>
                          <a:pt x="0" y="1809047"/>
                        </a:cubicBezTo>
                        <a:cubicBezTo>
                          <a:pt x="89028" y="1808901"/>
                          <a:pt x="162405" y="1795828"/>
                          <a:pt x="163461" y="1781805"/>
                        </a:cubicBezTo>
                        <a:cubicBezTo>
                          <a:pt x="219555" y="950343"/>
                          <a:pt x="304389" y="299069"/>
                          <a:pt x="163461" y="27242"/>
                        </a:cubicBezTo>
                        <a:cubicBezTo>
                          <a:pt x="151074" y="10587"/>
                          <a:pt x="224187" y="-696"/>
                          <a:pt x="326922" y="0"/>
                        </a:cubicBezTo>
                        <a:cubicBezTo>
                          <a:pt x="244512" y="1359523"/>
                          <a:pt x="245595" y="1960894"/>
                          <a:pt x="326922" y="3526957"/>
                        </a:cubicBezTo>
                        <a:close/>
                      </a:path>
                      <a:path w="326922" h="3526957" fill="none" extrusionOk="0">
                        <a:moveTo>
                          <a:pt x="326922" y="3526957"/>
                        </a:moveTo>
                        <a:cubicBezTo>
                          <a:pt x="237030" y="3524939"/>
                          <a:pt x="161593" y="3515904"/>
                          <a:pt x="163461" y="3499715"/>
                        </a:cubicBezTo>
                        <a:cubicBezTo>
                          <a:pt x="270421" y="3317513"/>
                          <a:pt x="249200" y="2052299"/>
                          <a:pt x="163461" y="1836289"/>
                        </a:cubicBezTo>
                        <a:cubicBezTo>
                          <a:pt x="162045" y="1829230"/>
                          <a:pt x="89453" y="1796522"/>
                          <a:pt x="0" y="1809047"/>
                        </a:cubicBezTo>
                        <a:cubicBezTo>
                          <a:pt x="90515" y="1808781"/>
                          <a:pt x="161503" y="1798481"/>
                          <a:pt x="163461" y="1781805"/>
                        </a:cubicBezTo>
                        <a:cubicBezTo>
                          <a:pt x="315370" y="1021763"/>
                          <a:pt x="94480" y="689246"/>
                          <a:pt x="163461" y="27242"/>
                        </a:cubicBezTo>
                        <a:cubicBezTo>
                          <a:pt x="158745" y="5376"/>
                          <a:pt x="240372" y="-1411"/>
                          <a:pt x="32692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7EAC990D-C517-944A-86D8-C3D17AABFD5E}"/>
              </a:ext>
            </a:extLst>
          </p:cNvPr>
          <p:cNvSpPr/>
          <p:nvPr/>
        </p:nvSpPr>
        <p:spPr>
          <a:xfrm flipH="1">
            <a:off x="4870328" y="4848903"/>
            <a:ext cx="326923" cy="1431293"/>
          </a:xfrm>
          <a:prstGeom prst="leftBrace">
            <a:avLst>
              <a:gd name="adj1" fmla="val 8333"/>
              <a:gd name="adj2" fmla="val 51292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326923 w 326923"/>
                      <a:gd name="connsiteY0" fmla="*/ 1431293 h 1431293"/>
                      <a:gd name="connsiteX1" fmla="*/ 163461 w 326923"/>
                      <a:gd name="connsiteY1" fmla="*/ 1404051 h 1431293"/>
                      <a:gd name="connsiteX2" fmla="*/ 163462 w 326923"/>
                      <a:gd name="connsiteY2" fmla="*/ 761381 h 1431293"/>
                      <a:gd name="connsiteX3" fmla="*/ 0 w 326923"/>
                      <a:gd name="connsiteY3" fmla="*/ 734139 h 1431293"/>
                      <a:gd name="connsiteX4" fmla="*/ 163462 w 326923"/>
                      <a:gd name="connsiteY4" fmla="*/ 706897 h 1431293"/>
                      <a:gd name="connsiteX5" fmla="*/ 163462 w 326923"/>
                      <a:gd name="connsiteY5" fmla="*/ 27242 h 1431293"/>
                      <a:gd name="connsiteX6" fmla="*/ 326924 w 326923"/>
                      <a:gd name="connsiteY6" fmla="*/ 0 h 1431293"/>
                      <a:gd name="connsiteX7" fmla="*/ 326923 w 326923"/>
                      <a:gd name="connsiteY7" fmla="*/ 1431293 h 1431293"/>
                      <a:gd name="connsiteX0" fmla="*/ 326923 w 326923"/>
                      <a:gd name="connsiteY0" fmla="*/ 1431293 h 1431293"/>
                      <a:gd name="connsiteX1" fmla="*/ 163461 w 326923"/>
                      <a:gd name="connsiteY1" fmla="*/ 1404051 h 1431293"/>
                      <a:gd name="connsiteX2" fmla="*/ 163462 w 326923"/>
                      <a:gd name="connsiteY2" fmla="*/ 761381 h 1431293"/>
                      <a:gd name="connsiteX3" fmla="*/ 0 w 326923"/>
                      <a:gd name="connsiteY3" fmla="*/ 734139 h 1431293"/>
                      <a:gd name="connsiteX4" fmla="*/ 163462 w 326923"/>
                      <a:gd name="connsiteY4" fmla="*/ 706897 h 1431293"/>
                      <a:gd name="connsiteX5" fmla="*/ 163462 w 326923"/>
                      <a:gd name="connsiteY5" fmla="*/ 27242 h 1431293"/>
                      <a:gd name="connsiteX6" fmla="*/ 326924 w 326923"/>
                      <a:gd name="connsiteY6" fmla="*/ 0 h 1431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6923" h="1431293" stroke="0" extrusionOk="0">
                        <a:moveTo>
                          <a:pt x="326923" y="1431293"/>
                        </a:moveTo>
                        <a:cubicBezTo>
                          <a:pt x="236007" y="1428776"/>
                          <a:pt x="161279" y="1418468"/>
                          <a:pt x="163461" y="1404051"/>
                        </a:cubicBezTo>
                        <a:cubicBezTo>
                          <a:pt x="162525" y="1166606"/>
                          <a:pt x="191247" y="962672"/>
                          <a:pt x="163462" y="761381"/>
                        </a:cubicBezTo>
                        <a:cubicBezTo>
                          <a:pt x="162303" y="754390"/>
                          <a:pt x="92196" y="728012"/>
                          <a:pt x="0" y="734139"/>
                        </a:cubicBezTo>
                        <a:cubicBezTo>
                          <a:pt x="89029" y="733993"/>
                          <a:pt x="162406" y="720920"/>
                          <a:pt x="163462" y="706897"/>
                        </a:cubicBezTo>
                        <a:cubicBezTo>
                          <a:pt x="198713" y="408849"/>
                          <a:pt x="198998" y="202143"/>
                          <a:pt x="163462" y="27242"/>
                        </a:cubicBezTo>
                        <a:cubicBezTo>
                          <a:pt x="151075" y="10587"/>
                          <a:pt x="224188" y="-696"/>
                          <a:pt x="326924" y="0"/>
                        </a:cubicBezTo>
                        <a:cubicBezTo>
                          <a:pt x="266950" y="488478"/>
                          <a:pt x="285145" y="977241"/>
                          <a:pt x="326923" y="1431293"/>
                        </a:cubicBezTo>
                        <a:close/>
                      </a:path>
                      <a:path w="326923" h="1431293" fill="none" extrusionOk="0">
                        <a:moveTo>
                          <a:pt x="326923" y="1431293"/>
                        </a:moveTo>
                        <a:cubicBezTo>
                          <a:pt x="237030" y="1429275"/>
                          <a:pt x="161593" y="1420240"/>
                          <a:pt x="163461" y="1404051"/>
                        </a:cubicBezTo>
                        <a:cubicBezTo>
                          <a:pt x="151052" y="1213425"/>
                          <a:pt x="172554" y="978660"/>
                          <a:pt x="163462" y="761381"/>
                        </a:cubicBezTo>
                        <a:cubicBezTo>
                          <a:pt x="162046" y="754322"/>
                          <a:pt x="89454" y="721614"/>
                          <a:pt x="0" y="734139"/>
                        </a:cubicBezTo>
                        <a:cubicBezTo>
                          <a:pt x="90516" y="733873"/>
                          <a:pt x="161504" y="723573"/>
                          <a:pt x="163462" y="706897"/>
                        </a:cubicBezTo>
                        <a:cubicBezTo>
                          <a:pt x="195124" y="629179"/>
                          <a:pt x="208638" y="274288"/>
                          <a:pt x="163462" y="27242"/>
                        </a:cubicBezTo>
                        <a:cubicBezTo>
                          <a:pt x="158746" y="5376"/>
                          <a:pt x="240373" y="-1411"/>
                          <a:pt x="326924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E72C0A-3E0B-AA41-8203-C002EBEEE728}"/>
              </a:ext>
            </a:extLst>
          </p:cNvPr>
          <p:cNvSpPr/>
          <p:nvPr/>
        </p:nvSpPr>
        <p:spPr>
          <a:xfrm>
            <a:off x="5639799" y="2797885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inputs</a:t>
            </a:r>
            <a:endParaRPr lang="zh-CN" altLang="en-US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B608CB-8172-264B-B5AD-B28F564C9364}"/>
              </a:ext>
            </a:extLst>
          </p:cNvPr>
          <p:cNvSpPr/>
          <p:nvPr/>
        </p:nvSpPr>
        <p:spPr>
          <a:xfrm>
            <a:off x="5600956" y="5323676"/>
            <a:ext cx="1121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weights</a:t>
            </a:r>
            <a:endParaRPr lang="zh-CN" altLang="en-US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499D588-F403-A34E-B9FD-27CBC7C44E4C}"/>
              </a:ext>
            </a:extLst>
          </p:cNvPr>
          <p:cNvSpPr/>
          <p:nvPr/>
        </p:nvSpPr>
        <p:spPr>
          <a:xfrm>
            <a:off x="2173186" y="4110857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5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7CF9A5D-8DED-174F-AD8F-771FFE3F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E0A7FB2-8B5E-1643-ACA5-C24A6FD3E5FA}"/>
              </a:ext>
            </a:extLst>
          </p:cNvPr>
          <p:cNvSpPr/>
          <p:nvPr/>
        </p:nvSpPr>
        <p:spPr>
          <a:xfrm>
            <a:off x="2125682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160B2E4-D6D7-D046-9771-B1974D7F0CC7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2351751-0B01-0844-890F-FC20805D2A8E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D925D7-A054-074C-8F20-4688A308EC8E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DAE526-09F3-7D42-99A7-5D79BC323553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4C17573-20ED-504B-9D70-043EDD915B34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07D3B7F-8D37-7E45-B9F2-03999D44EB9D}"/>
              </a:ext>
            </a:extLst>
          </p:cNvPr>
          <p:cNvSpPr/>
          <p:nvPr/>
        </p:nvSpPr>
        <p:spPr>
          <a:xfrm>
            <a:off x="2861026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2AD79A-D77E-FC49-BB75-8C0C61DA2451}"/>
              </a:ext>
            </a:extLst>
          </p:cNvPr>
          <p:cNvSpPr/>
          <p:nvPr/>
        </p:nvSpPr>
        <p:spPr>
          <a:xfrm>
            <a:off x="3594327" y="1956446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B945E32-AA28-F64A-A3E9-C03958D412FB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B9BD56D-883D-F045-BC6E-98065F15079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DDA192E-601A-594C-BBAC-EB4CA9AF3B8B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AB775AB-C977-7044-BEC5-070995A9B68C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A7D2E09-EF15-0243-9E1D-A15EA4390E2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D325CF-29CE-0245-A356-621AF273417D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2191F3F-EDC1-CB42-A44B-694628F257A5}"/>
              </a:ext>
            </a:extLst>
          </p:cNvPr>
          <p:cNvSpPr/>
          <p:nvPr/>
        </p:nvSpPr>
        <p:spPr>
          <a:xfrm>
            <a:off x="6597406" y="195171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/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左大括号 25">
            <a:extLst>
              <a:ext uri="{FF2B5EF4-FFF2-40B4-BE49-F238E27FC236}">
                <a16:creationId xmlns:a16="http://schemas.microsoft.com/office/drawing/2014/main" id="{C6C4AD9B-913D-E54A-8FE2-3607421BDB2F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F4B8972B-6F9D-204A-81CF-312200C37396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440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116715E-3CEF-0544-ADF3-5C4CDC4E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FF507DC3-47B5-B445-8005-2012978A9D82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66AECB-F29D-6048-83F6-3074C2CEB2C1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29A1219-C5B7-9749-8BCD-992106B8D261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A51EDE8-4189-AD4F-AEFA-15E3BBD8EF51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B048EEF-EE55-9E4A-B682-3F18EF2233DF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AE2AC33-505F-884A-9D4D-799F32A194A8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9A5BC5-D873-CB45-A849-70A1759943C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84C5BD-1C03-E34F-89E9-E22BFB15521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B8435EB-6A68-B44F-922D-4EA3E5088906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AB990BB-E95F-674C-A368-8668BB6CB9A3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7A8F551-954C-834D-8971-0C8933E248A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8B2023A-8834-3547-9907-38CB6FE17F3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A8BC928-AD15-E643-8435-22676397D215}"/>
              </a:ext>
            </a:extLst>
          </p:cNvPr>
          <p:cNvSpPr/>
          <p:nvPr/>
        </p:nvSpPr>
        <p:spPr>
          <a:xfrm>
            <a:off x="6597406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/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5EE77B76-038B-254A-AC8F-5931470B4B47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5C6148E-2D23-1C41-BFBF-6B92CAD4F4F7}"/>
              </a:ext>
            </a:extLst>
          </p:cNvPr>
          <p:cNvSpPr/>
          <p:nvPr/>
        </p:nvSpPr>
        <p:spPr>
          <a:xfrm>
            <a:off x="7763883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C0F1A0A-8095-2B4B-A14A-B6E24591FAFA}"/>
              </a:ext>
            </a:extLst>
          </p:cNvPr>
          <p:cNvSpPr/>
          <p:nvPr/>
        </p:nvSpPr>
        <p:spPr>
          <a:xfrm>
            <a:off x="6590330" y="257798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FD73C81-7BAE-954B-A034-BB316C23C218}"/>
              </a:ext>
            </a:extLst>
          </p:cNvPr>
          <p:cNvSpPr/>
          <p:nvPr/>
        </p:nvSpPr>
        <p:spPr>
          <a:xfrm>
            <a:off x="6590330" y="334942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/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/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7955" r="-1136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/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52ECEF17-6B2F-314E-B0E9-214754179571}"/>
              </a:ext>
            </a:extLst>
          </p:cNvPr>
          <p:cNvSpPr/>
          <p:nvPr/>
        </p:nvSpPr>
        <p:spPr>
          <a:xfrm>
            <a:off x="360620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1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B84B3A-0225-A447-A352-BD7953ED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A1CE442-86A6-084F-AB98-39102A6F879C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8E1E71A-63BB-B14F-AFC3-AB243E41017B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D2D8821-92A4-8942-A040-96E7BED8EB63}"/>
              </a:ext>
            </a:extLst>
          </p:cNvPr>
          <p:cNvSpPr/>
          <p:nvPr/>
        </p:nvSpPr>
        <p:spPr>
          <a:xfrm>
            <a:off x="2861026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1D6115-1829-A34A-84A0-2DA33A96991D}"/>
              </a:ext>
            </a:extLst>
          </p:cNvPr>
          <p:cNvSpPr/>
          <p:nvPr/>
        </p:nvSpPr>
        <p:spPr>
          <a:xfrm>
            <a:off x="3594327" y="3382063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FDA1A7-F1CC-DD4C-9354-A2AEB3DA4D86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22BDCAC-EB04-CB45-A5BF-081FD12B7C3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0D4555E-8187-4E46-B3A8-C118D18A79DA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E877A26-CA69-F447-8AA5-F5051B2EAC6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35F13FD-2784-4341-96FD-B12F2A6A0742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CC5A495-BEC1-1C47-AFC3-1016DA296218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948A6FD-A2D3-A142-82E0-73E2CBD1D14A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B96470D7-FB00-F945-A7B4-54E990CB63C0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C41A08F-DE21-BA46-8C46-CA3E54016055}"/>
              </a:ext>
            </a:extLst>
          </p:cNvPr>
          <p:cNvSpPr/>
          <p:nvPr/>
        </p:nvSpPr>
        <p:spPr>
          <a:xfrm>
            <a:off x="774909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BB3CD75-9A8B-EF43-942F-085B31F36917}"/>
              </a:ext>
            </a:extLst>
          </p:cNvPr>
          <p:cNvSpPr/>
          <p:nvPr/>
        </p:nvSpPr>
        <p:spPr>
          <a:xfrm>
            <a:off x="659851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F227EAA-52FD-DD45-9CB3-5845720500C6}"/>
              </a:ext>
            </a:extLst>
          </p:cNvPr>
          <p:cNvSpPr/>
          <p:nvPr/>
        </p:nvSpPr>
        <p:spPr>
          <a:xfrm>
            <a:off x="659851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/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/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/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1ABE89D5-6CDC-1F4D-A789-215F0B876D2C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956AAC5-D09D-4D42-8FDF-8F94B172A49C}"/>
              </a:ext>
            </a:extLst>
          </p:cNvPr>
          <p:cNvSpPr/>
          <p:nvPr/>
        </p:nvSpPr>
        <p:spPr>
          <a:xfrm>
            <a:off x="774909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E82580B-EBC7-D24A-844E-39722973AD57}"/>
              </a:ext>
            </a:extLst>
          </p:cNvPr>
          <p:cNvSpPr/>
          <p:nvPr/>
        </p:nvSpPr>
        <p:spPr>
          <a:xfrm>
            <a:off x="774909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38E9B64-196B-B847-8051-2017E691B8F2}"/>
              </a:ext>
            </a:extLst>
          </p:cNvPr>
          <p:cNvSpPr/>
          <p:nvPr/>
        </p:nvSpPr>
        <p:spPr>
          <a:xfrm>
            <a:off x="6598516" y="412085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/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F4636A5-B585-BC4A-82CF-2825E73DF979}"/>
              </a:ext>
            </a:extLst>
          </p:cNvPr>
          <p:cNvSpPr/>
          <p:nvPr/>
        </p:nvSpPr>
        <p:spPr>
          <a:xfrm>
            <a:off x="6598516" y="493269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/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/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8182" r="-15152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/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10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89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DBB79C-739F-6045-A57F-E93AB1E1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86986723-6D28-964E-9EAD-A44D9B3F58E1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729659D-6A5E-EB41-86FC-BC08B8685E70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4AEBF65-EABB-0342-A1F2-1A328D950B1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8F846A-7F54-8349-9773-C066AFFDF216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045A97E-E587-9F45-829B-F4C57AD67110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396AB12-7BA9-464B-9F90-B99DE219272D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51741A0-0D0E-1047-AFA4-995D7EE6B91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A310243-3A20-4940-9E30-E2EA9D88B951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321C02-E70D-E140-8110-C3F41E10EAB2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1B6A8270-FD56-394A-8380-24C4B8928D02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C74003A-BAF3-9945-8E99-E39002AB3149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1CCB290-3DCB-2E42-8D8E-357B4F6C3FD2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F3891EA-22E6-BE42-90DC-FED407F7375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>
            <a:extLst>
              <a:ext uri="{FF2B5EF4-FFF2-40B4-BE49-F238E27FC236}">
                <a16:creationId xmlns:a16="http://schemas.microsoft.com/office/drawing/2014/main" id="{1F6EA307-5AAA-BA4C-AF52-EF8A7036AA38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B19ECE-BAC8-8C42-989A-A2D2A38F01EF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7B6914F-68B5-5E44-90BC-9FF3C1C11D66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93CAA7C-27D8-CA44-8143-AF183D620BA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24928702-417E-8A4F-B1E0-B9BDAB0E01D0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C775315B-3904-4245-A941-D25BAA3FEB09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2AB49073-DBBB-F440-8E31-0F94B5F2F044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3084F160-A948-3049-A1C5-06B9263EB82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DC899FDF-C59A-5C4F-88FC-6F80EA89B08D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981C1765-DC69-C24C-B892-1AAEA41A4821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92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3555C7A-DBDA-2E40-BBCD-3FC3363B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B7DBE9A7-0E15-6B48-9C9F-5192C79C2CFE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D047A9B-6DAB-3E44-A630-2C97E14C3125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25A7F2B-5B8C-EC49-849A-A9A013E0468E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2C64CA1-7140-5A4B-A343-9A0B17C9950F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C4EF6F0-BBC0-D84F-BC1D-9DB2D43707A2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C1D68C6-4CDA-2449-A717-A39E0328B560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86CF1B3-7D10-A441-A3F0-DED946678214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CAA766-F833-BD42-865C-D7AAD52E81CB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6">
            <a:extLst>
              <a:ext uri="{FF2B5EF4-FFF2-40B4-BE49-F238E27FC236}">
                <a16:creationId xmlns:a16="http://schemas.microsoft.com/office/drawing/2014/main" id="{48E3D460-E67A-6740-8604-93D540BD3E5B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F65BDC3-4D62-1D40-8194-60E5FCAF1036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32D8626-2980-8F45-9B89-69D2299ED2BF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BB96082-48FE-B342-BF36-50B70D4E4537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1368EC6C-EB66-EC42-97F4-E4EF3A93AD47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4A98069-3F1B-9842-817D-226DF159E2C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DABA921-871E-794E-9757-89D06D0DFFC9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8444104-9819-3A40-8BF1-03E7FFA5918D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>
            <a:extLst>
              <a:ext uri="{FF2B5EF4-FFF2-40B4-BE49-F238E27FC236}">
                <a16:creationId xmlns:a16="http://schemas.microsoft.com/office/drawing/2014/main" id="{E2B36D68-9DA6-C14E-965C-75AC6CEA8BD8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>
            <a:extLst>
              <a:ext uri="{FF2B5EF4-FFF2-40B4-BE49-F238E27FC236}">
                <a16:creationId xmlns:a16="http://schemas.microsoft.com/office/drawing/2014/main" id="{EA705EBB-1847-E14E-9C5E-035F3737B6EB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4FE398D-47A8-C947-B96E-0CCBD1EF3B2E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94338B38-FA23-FC45-8650-5793EAF74DC9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27A8D038-E5CE-8348-9AA4-87EF5FADA075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6D19CBE2-1519-B24D-9EDD-E7AF6C7C1940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64A801EA-9DFA-EA46-9BC6-F75996D7A39B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椭圆 45">
            <a:extLst>
              <a:ext uri="{FF2B5EF4-FFF2-40B4-BE49-F238E27FC236}">
                <a16:creationId xmlns:a16="http://schemas.microsoft.com/office/drawing/2014/main" id="{995BFD9C-A498-DA40-B38D-82748B5DFC4A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>
            <a:extLst>
              <a:ext uri="{FF2B5EF4-FFF2-40B4-BE49-F238E27FC236}">
                <a16:creationId xmlns:a16="http://schemas.microsoft.com/office/drawing/2014/main" id="{7F889401-0792-A845-A71A-E1B6C5C84ED7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4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94C100D-A701-AE44-9578-11431824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8AA80E52-FBFD-D945-85EF-C1D4EF9D697A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D54784B-4592-A14A-B5E7-D73189522512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9197CAF-42B8-8045-BF07-75FDC8060AA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12D249-2853-4046-B85F-1540B71A330E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EE6AA88-5ADD-A146-9821-FC22DE72B626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0A5572-8E69-0C4A-8D54-5A0F3B0B420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A3FCB2D-4CD9-4C43-B0C3-C4C5A3AD555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3FEC289-2A4B-E640-A5E6-8B89C3177267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9449FC7B-0BA2-6540-95DE-70C3DD2DDE91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B50D125-1952-1D4A-99A1-A0D85AF31A7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39CDE27-D3D6-2643-AE48-5D73DE9487D0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02D34BE-448E-1A41-9BAF-3798FABAF20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B1E5786C-89F7-C54C-B77D-F76E66032A53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F465092-FECE-C543-BDC4-85D570F06DFB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9BB585-6015-D846-9816-408E6E3E50A4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D5BDDD-2727-B04C-96B6-EA2567DD8C7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>
            <a:extLst>
              <a:ext uri="{FF2B5EF4-FFF2-40B4-BE49-F238E27FC236}">
                <a16:creationId xmlns:a16="http://schemas.microsoft.com/office/drawing/2014/main" id="{32DDC62A-4CD8-864C-8508-45950258F64B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 32">
            <a:extLst>
              <a:ext uri="{FF2B5EF4-FFF2-40B4-BE49-F238E27FC236}">
                <a16:creationId xmlns:a16="http://schemas.microsoft.com/office/drawing/2014/main" id="{13AD1912-47D1-7442-A190-DC8771525A15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B914C50E-09C5-3D43-B771-3A5951DC6087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41146B27-13B4-1C4A-8CF0-F0841D1D595D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>
            <a:extLst>
              <a:ext uri="{FF2B5EF4-FFF2-40B4-BE49-F238E27FC236}">
                <a16:creationId xmlns:a16="http://schemas.microsoft.com/office/drawing/2014/main" id="{BB03C5D5-9C98-BF47-BA7A-80E5A9644697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>
            <a:extLst>
              <a:ext uri="{FF2B5EF4-FFF2-40B4-BE49-F238E27FC236}">
                <a16:creationId xmlns:a16="http://schemas.microsoft.com/office/drawing/2014/main" id="{17C0B130-54F0-5B4F-AF86-157430244368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4949111B-4E71-E649-8E41-69A6575D2776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AEA7BA11-9CE2-FB4F-A643-7B220D381625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>
            <a:extLst>
              <a:ext uri="{FF2B5EF4-FFF2-40B4-BE49-F238E27FC236}">
                <a16:creationId xmlns:a16="http://schemas.microsoft.com/office/drawing/2014/main" id="{C230CC02-E3C9-E444-B39F-FAD5363BCEA9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椭圆 48">
            <a:extLst>
              <a:ext uri="{FF2B5EF4-FFF2-40B4-BE49-F238E27FC236}">
                <a16:creationId xmlns:a16="http://schemas.microsoft.com/office/drawing/2014/main" id="{4BD7EEF2-4C07-4144-BAA5-8AFCE30F1A9E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19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B168258-F7D9-6C42-9926-CBB6ADAE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1348D414-7DBA-A94E-9346-D56CDD36838B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A0855C1-2B6A-1E40-8C19-97F5E9434B71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A1F22CF-E801-CC4B-9492-006661C0C183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184F005-26B1-F341-9B3C-E3CBCE30E413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CAB56CE-297C-8249-ADAB-D8DEB19C9A8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ECAA68A-F949-AD43-A57F-803EC2FD4165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3C7E43B-9881-8E40-B8B1-69A5094157AB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3A242A8-D93B-5E4D-97B0-C7F6B8F6D369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左大括号 60">
            <a:extLst>
              <a:ext uri="{FF2B5EF4-FFF2-40B4-BE49-F238E27FC236}">
                <a16:creationId xmlns:a16="http://schemas.microsoft.com/office/drawing/2014/main" id="{AEDDD6A8-6F60-EB4D-AE0C-7D672D002404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0561AA40-088F-E249-B400-BC96B65590E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40B4A96-C80B-BD41-8AD5-7FF9D192349D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7B88922-3E8C-D048-B29F-88DEC45DDA2C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67">
            <a:extLst>
              <a:ext uri="{FF2B5EF4-FFF2-40B4-BE49-F238E27FC236}">
                <a16:creationId xmlns:a16="http://schemas.microsoft.com/office/drawing/2014/main" id="{A07D5D00-CD63-2748-A851-CBA0F80E3116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A72FE2D-FB90-024E-A7BB-E8584C3208B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AC6ACA9D-00B6-F544-9C7C-EDF15E7A3BAD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12B9523E-2533-4947-BCBE-03B165A600E2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>
            <a:extLst>
              <a:ext uri="{FF2B5EF4-FFF2-40B4-BE49-F238E27FC236}">
                <a16:creationId xmlns:a16="http://schemas.microsoft.com/office/drawing/2014/main" id="{90DA8DE4-3F0E-7C4B-A4AD-73861BFDC6B1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椭圆 77">
            <a:extLst>
              <a:ext uri="{FF2B5EF4-FFF2-40B4-BE49-F238E27FC236}">
                <a16:creationId xmlns:a16="http://schemas.microsoft.com/office/drawing/2014/main" id="{4EAC1054-D060-5742-AECB-94E06F31A132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椭圆 79">
            <a:extLst>
              <a:ext uri="{FF2B5EF4-FFF2-40B4-BE49-F238E27FC236}">
                <a16:creationId xmlns:a16="http://schemas.microsoft.com/office/drawing/2014/main" id="{2E54AF62-9993-8D48-9D7E-20C531C1074B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椭圆 81">
            <a:extLst>
              <a:ext uri="{FF2B5EF4-FFF2-40B4-BE49-F238E27FC236}">
                <a16:creationId xmlns:a16="http://schemas.microsoft.com/office/drawing/2014/main" id="{E5F5F945-4F8B-264A-B104-09359CFB2FE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椭圆 83">
            <a:extLst>
              <a:ext uri="{FF2B5EF4-FFF2-40B4-BE49-F238E27FC236}">
                <a16:creationId xmlns:a16="http://schemas.microsoft.com/office/drawing/2014/main" id="{FCB2F8B9-B71D-044F-BD98-E8D5991BEA9A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椭圆 85">
            <a:extLst>
              <a:ext uri="{FF2B5EF4-FFF2-40B4-BE49-F238E27FC236}">
                <a16:creationId xmlns:a16="http://schemas.microsoft.com/office/drawing/2014/main" id="{D4C89BE9-E9C3-8641-8DAD-9FFFCDC0FCE6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>
            <a:extLst>
              <a:ext uri="{FF2B5EF4-FFF2-40B4-BE49-F238E27FC236}">
                <a16:creationId xmlns:a16="http://schemas.microsoft.com/office/drawing/2014/main" id="{29B96D43-FCEB-4C4F-8392-EE9EBBCF3104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椭圆 89">
            <a:extLst>
              <a:ext uri="{FF2B5EF4-FFF2-40B4-BE49-F238E27FC236}">
                <a16:creationId xmlns:a16="http://schemas.microsoft.com/office/drawing/2014/main" id="{1A2E7C10-CF1B-9F48-AA3F-2CB65ED69B60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椭圆 91">
            <a:extLst>
              <a:ext uri="{FF2B5EF4-FFF2-40B4-BE49-F238E27FC236}">
                <a16:creationId xmlns:a16="http://schemas.microsoft.com/office/drawing/2014/main" id="{AD054DE0-C2B9-414A-AF22-0A813C783302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椭圆 93">
            <a:extLst>
              <a:ext uri="{FF2B5EF4-FFF2-40B4-BE49-F238E27FC236}">
                <a16:creationId xmlns:a16="http://schemas.microsoft.com/office/drawing/2014/main" id="{439D30B5-329A-244F-97ED-8D2F0445EC5B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12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9">
            <a:extLst>
              <a:ext uri="{FF2B5EF4-FFF2-40B4-BE49-F238E27FC236}">
                <a16:creationId xmlns:a16="http://schemas.microsoft.com/office/drawing/2014/main" id="{2724B65C-532B-224F-89F5-5B549102220E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256K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cycle</a:t>
            </a:r>
          </a:p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256M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instruction</a:t>
            </a:r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385F23C-423A-0E44-9151-73D6B985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Multiply</a:t>
            </a:r>
            <a:r>
              <a:rPr lang="zh-CN" altLang="en-US" dirty="0"/>
              <a:t> </a:t>
            </a:r>
            <a:r>
              <a:rPr lang="en-US" altLang="zh-CN" dirty="0"/>
              <a:t>Unit(MXU):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C7BAA8-B8C3-DA47-AE6F-42C33DFC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08" y="1514475"/>
            <a:ext cx="635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17AE640-3DE1-C744-957A-A118F6A9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761AE-AAEF-B342-B8F3-3DEA9189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49" y="1776248"/>
            <a:ext cx="6649611" cy="4428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8A764F-0751-E341-A9FB-49178193E8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288" y="3250325"/>
            <a:ext cx="3229282" cy="26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5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75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D00B131-DE1F-B64F-A208-16F27449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42999-1CCB-8546-8749-3A4A17BF6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4494629" cy="5207476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于 </a:t>
            </a:r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5 </a:t>
            </a:r>
            <a:r>
              <a:rPr lang="zh-CN" altLang="en-US" dirty="0"/>
              <a:t>月发布。使用 </a:t>
            </a:r>
            <a:r>
              <a:rPr lang="en-US" altLang="zh-CN" dirty="0"/>
              <a:t>16 GB </a:t>
            </a:r>
            <a:r>
              <a:rPr lang="zh-CN" altLang="en-US" dirty="0"/>
              <a:t>高带宽内存 </a:t>
            </a:r>
            <a:r>
              <a:rPr lang="en-US" altLang="zh-CN" dirty="0"/>
              <a:t>HBM</a:t>
            </a:r>
            <a:r>
              <a:rPr lang="zh-CN" altLang="en-US" dirty="0"/>
              <a:t>，可将带宽提升到 </a:t>
            </a:r>
            <a:r>
              <a:rPr lang="en-US" altLang="zh-CN" dirty="0"/>
              <a:t>600 GB/s</a:t>
            </a:r>
            <a:r>
              <a:rPr lang="zh-CN" altLang="en-US" dirty="0"/>
              <a:t>，峰值算力达到 </a:t>
            </a:r>
            <a:r>
              <a:rPr lang="en-US" altLang="zh-CN" dirty="0"/>
              <a:t>45 TFLOPS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TPUv2 </a:t>
            </a:r>
            <a:r>
              <a:rPr lang="zh-CN" altLang="en-US" dirty="0"/>
              <a:t>被排列成性能为 </a:t>
            </a:r>
            <a:r>
              <a:rPr lang="en-US" altLang="zh-CN" dirty="0"/>
              <a:t>180 TFLOPS </a:t>
            </a:r>
            <a:r>
              <a:rPr lang="zh-CN" altLang="en-US" dirty="0"/>
              <a:t>的四芯片模块，并将其中 </a:t>
            </a:r>
            <a:r>
              <a:rPr lang="en-US" altLang="zh-CN" dirty="0"/>
              <a:t>64 </a:t>
            </a:r>
            <a:r>
              <a:rPr lang="zh-CN" altLang="en-US" dirty="0"/>
              <a:t>个模块组装成 </a:t>
            </a:r>
            <a:r>
              <a:rPr lang="en-US" altLang="zh-CN" dirty="0"/>
              <a:t>256 </a:t>
            </a:r>
            <a:r>
              <a:rPr lang="zh-CN" altLang="en-US" dirty="0"/>
              <a:t>芯片的 </a:t>
            </a:r>
            <a:r>
              <a:rPr lang="en-US" altLang="zh-CN" dirty="0"/>
              <a:t>Pod</a:t>
            </a:r>
            <a:r>
              <a:rPr lang="zh-CN" altLang="en-US" dirty="0"/>
              <a:t> 超算，峰值算力达到 </a:t>
            </a:r>
            <a:r>
              <a:rPr lang="en-US" altLang="zh-CN" dirty="0"/>
              <a:t>11.5 PFLOPS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从第二代 </a:t>
            </a:r>
            <a:r>
              <a:rPr lang="en-US" altLang="zh-CN" dirty="0"/>
              <a:t>TPUv2 </a:t>
            </a:r>
            <a:r>
              <a:rPr lang="zh-CN" altLang="en-US" dirty="0"/>
              <a:t>还可以进行浮点运算，引入 </a:t>
            </a:r>
            <a:r>
              <a:rPr lang="en-US" altLang="zh-CN" dirty="0"/>
              <a:t>BF16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605E0F-E5FA-0F41-94CB-AADC94EB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42" y="4302446"/>
            <a:ext cx="5527597" cy="1755012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chemeClr val="bg1">
                <a:lumMod val="7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5DBD92-1975-B442-8383-AB460DB886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043" y="1147604"/>
            <a:ext cx="5527596" cy="2648608"/>
          </a:xfrm>
          <a:prstGeom prst="rect">
            <a:avLst/>
          </a:prstGeom>
          <a:ln>
            <a:noFill/>
          </a:ln>
          <a:effectLst>
            <a:outerShdw blurRad="292100" dist="762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873044F-71A3-0349-A2E6-685F9D04B300}"/>
              </a:ext>
            </a:extLst>
          </p:cNvPr>
          <p:cNvSpPr/>
          <p:nvPr/>
        </p:nvSpPr>
        <p:spPr>
          <a:xfrm>
            <a:off x="5495500" y="3244334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CCCCC"/>
                </a:solidFill>
                <a:latin typeface="Menlo" panose="020B0609030804020204" pitchFamily="49" charset="0"/>
              </a:rPr>
              <a:t>[</a:t>
            </a:r>
            <a:r>
              <a:rPr lang="zh-CN" altLang="en-US" dirty="0">
                <a:solidFill>
                  <a:srgbClr val="CE9178"/>
                </a:solidFill>
                <a:latin typeface="Menlo" panose="020B0609030804020204" pitchFamily="49" charset="0"/>
              </a:rPr>
              <a:t>文章</a:t>
            </a:r>
            <a:r>
              <a:rPr lang="en-US" altLang="zh-CN" dirty="0">
                <a:solidFill>
                  <a:srgbClr val="CCCCCC"/>
                </a:solidFill>
                <a:latin typeface="Menlo" panose="020B0609030804020204" pitchFamily="49" charset="0"/>
              </a:rPr>
              <a:t>](</a:t>
            </a:r>
            <a:r>
              <a:rPr lang="en-US" altLang="zh-CN" u="sng" dirty="0">
                <a:solidFill>
                  <a:srgbClr val="CCCCCC"/>
                </a:solidFill>
                <a:latin typeface="Menlo" panose="020B0609030804020204" pitchFamily="49" charset="0"/>
              </a:rPr>
              <a:t>.</a:t>
            </a:r>
            <a:endParaRPr lang="zh-CN" alt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54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C445017-4DF8-234E-A163-472FED33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芯片架构拓扑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1A2F2D-1AF9-D547-9C3A-15294BF5B0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693" y="1360170"/>
            <a:ext cx="3933375" cy="5076944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7A37386-DE24-8D41-9D0B-BFC33881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14710" cy="4994910"/>
          </a:xfrm>
        </p:spPr>
        <p:txBody>
          <a:bodyPr anchor="ctr"/>
          <a:lstStyle/>
          <a:p>
            <a:pPr>
              <a:spcAft>
                <a:spcPts val="150"/>
              </a:spcAft>
            </a:pPr>
            <a:r>
              <a:rPr lang="zh-CN" altLang="en-US" dirty="0"/>
              <a:t>只要将 </a:t>
            </a:r>
            <a:r>
              <a:rPr lang="en-US" altLang="zh-CN" dirty="0"/>
              <a:t>TPUv1 </a:t>
            </a:r>
            <a:r>
              <a:rPr lang="zh-CN" altLang="en-US" dirty="0"/>
              <a:t>架构设计稍作更改，就可以得到 </a:t>
            </a:r>
            <a:r>
              <a:rPr lang="en-US" altLang="zh-CN" dirty="0"/>
              <a:t>TPUv2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spcAft>
                <a:spcPts val="150"/>
              </a:spcAft>
            </a:pPr>
            <a:r>
              <a:rPr lang="zh-CN" altLang="en-US" dirty="0"/>
              <a:t>而对 </a:t>
            </a:r>
            <a:r>
              <a:rPr lang="en-US" altLang="zh-CN" dirty="0"/>
              <a:t>TPUv2</a:t>
            </a:r>
            <a:r>
              <a:rPr lang="zh-CN" altLang="en-US" dirty="0"/>
              <a:t> 架构的修改，就是训练与推理的差别。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8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C445017-4DF8-234E-A163-472FED33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芯片架构拓扑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1A2F2D-1AF9-D547-9C3A-15294BF5B0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693" y="1360170"/>
            <a:ext cx="3933375" cy="5076944"/>
          </a:xfrm>
          <a:prstGeom prst="rect">
            <a:avLst/>
          </a:prstGeom>
          <a:effectLst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7774C0-5601-2D42-A3A9-7A253495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21" y="4281426"/>
            <a:ext cx="5527597" cy="175501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852486-3AB7-C749-810B-B6AE24F2E7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222" y="1452402"/>
            <a:ext cx="5527596" cy="264860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3485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如何计算指数位和小数位？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E018529-BCB7-6642-9CDC-AE6E4675D8AF}"/>
              </a:ext>
            </a:extLst>
          </p:cNvPr>
          <p:cNvSpPr/>
          <p:nvPr/>
        </p:nvSpPr>
        <p:spPr>
          <a:xfrm>
            <a:off x="1567370" y="4910956"/>
            <a:ext cx="26853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8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位指数位，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7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位小数位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89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33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838809-20FD-A34B-8663-ADAFE393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E30C4-6CAE-2447-B800-79A9090C3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将值明确类型转换为 </a:t>
            </a:r>
            <a:r>
              <a:rPr lang="en-US" altLang="zh-CN" dirty="0"/>
              <a:t>bfloat16 </a:t>
            </a:r>
            <a:r>
              <a:rPr lang="zh-CN" altLang="en-US" dirty="0"/>
              <a:t>有两个原因：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格式存储值可节省片上内存，使</a:t>
            </a:r>
            <a:r>
              <a:rPr lang="en-US" altLang="zh-CN" dirty="0"/>
              <a:t>TPU </a:t>
            </a:r>
            <a:r>
              <a:rPr lang="zh-CN" altLang="en-US" dirty="0"/>
              <a:t>能够训练更大的模型或使用更大的批量大小。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某些操作受内存带宽限制，这意味着从内存加载数据所需的时间会减慢执行计算的总体时间。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格式存储这些运算的操作数和输出可减少必须传输的数据量，从而提高整体速度。</a:t>
            </a:r>
          </a:p>
        </p:txBody>
      </p:sp>
    </p:spTree>
    <p:extLst>
      <p:ext uri="{BB962C8B-B14F-4D97-AF65-F5344CB8AC3E}">
        <p14:creationId xmlns:p14="http://schemas.microsoft.com/office/powerpoint/2010/main" val="343763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9F57F30-4014-CB44-9415-78E31D2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D74651A-6B0C-FE46-8DDB-21DC3BE8BAA0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11.6</a:t>
            </a:r>
            <a:r>
              <a:rPr lang="zh-CN" altLang="en-US" dirty="0"/>
              <a:t> </a:t>
            </a:r>
            <a:r>
              <a:rPr lang="en-US" altLang="zh-CN" dirty="0"/>
              <a:t>PFLOPS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TPUs.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CBBC80-6AB8-0547-942B-B93D4DEF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89" y="1961017"/>
            <a:ext cx="7933383" cy="4338569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0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507C604-CB09-F249-8DB1-DDDEBDB4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9069D1B-DBF1-8245-BA95-E43D0EA9E339}"/>
              </a:ext>
            </a:extLst>
          </p:cNvPr>
          <p:cNvSpPr txBox="1">
            <a:spLocks/>
          </p:cNvSpPr>
          <p:nvPr/>
        </p:nvSpPr>
        <p:spPr>
          <a:xfrm>
            <a:off x="826053" y="1124744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kumimoji="1" lang="en-US" altLang="zh-CN"/>
              <a:t>TPUv2 supercomputer (256 chips)</a:t>
            </a:r>
            <a:endParaRPr kumimoji="1"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73402B-56EB-E640-903A-DC1E214E8F3F}"/>
              </a:ext>
            </a:extLst>
          </p:cNvPr>
          <p:cNvGrpSpPr/>
          <p:nvPr/>
        </p:nvGrpSpPr>
        <p:grpSpPr>
          <a:xfrm>
            <a:off x="623635" y="2361956"/>
            <a:ext cx="4874402" cy="2455987"/>
            <a:chOff x="590977" y="2040133"/>
            <a:chExt cx="5561622" cy="22470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FC4571-2B91-3344-AEAA-7421E9C4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977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5000"/>
                </a:scheme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1CC2D5-6D03-4645-9216-10825DF5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1845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4000"/>
                </a:schemeClr>
              </a:outerShdw>
            </a:effectLst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C51DEC7-050A-944A-A8CA-DAFE32EA3751}"/>
              </a:ext>
            </a:extLst>
          </p:cNvPr>
          <p:cNvSpPr txBox="1">
            <a:spLocks/>
          </p:cNvSpPr>
          <p:nvPr/>
        </p:nvSpPr>
        <p:spPr>
          <a:xfrm>
            <a:off x="755583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11.5 petaflops</a:t>
            </a:r>
          </a:p>
          <a:p>
            <a:pPr algn="ctr"/>
            <a:r>
              <a:rPr kumimoji="1" lang="en-US" altLang="zh-CN" dirty="0"/>
              <a:t>4 TB HBM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474E6BA-9BA4-5248-A993-187543E6650C}"/>
              </a:ext>
            </a:extLst>
          </p:cNvPr>
          <p:cNvSpPr txBox="1">
            <a:spLocks/>
          </p:cNvSpPr>
          <p:nvPr/>
        </p:nvSpPr>
        <p:spPr>
          <a:xfrm>
            <a:off x="3157777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2-D torus</a:t>
            </a:r>
          </a:p>
          <a:p>
            <a:pPr algn="ctr"/>
            <a:r>
              <a:rPr kumimoji="1" lang="en-US" altLang="zh-CN" dirty="0"/>
              <a:t>256 chips</a:t>
            </a:r>
            <a:endParaRPr kumimoji="1" 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75308AB-1C16-2146-BEF8-2F9F0ADB0294}"/>
              </a:ext>
            </a:extLst>
          </p:cNvPr>
          <p:cNvSpPr txBox="1">
            <a:spLocks/>
          </p:cNvSpPr>
          <p:nvPr/>
        </p:nvSpPr>
        <p:spPr>
          <a:xfrm>
            <a:off x="6535859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Data:</a:t>
            </a:r>
            <a:endParaRPr kumimoji="1" 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14C55E0-6B7E-8547-AE51-EF24D3B2A369}"/>
              </a:ext>
            </a:extLst>
          </p:cNvPr>
          <p:cNvSpPr txBox="1">
            <a:spLocks/>
          </p:cNvSpPr>
          <p:nvPr/>
        </p:nvSpPr>
        <p:spPr>
          <a:xfrm>
            <a:off x="6535859" y="3151386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Accuracy:</a:t>
            </a:r>
            <a:endParaRPr kumimoji="1"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75888C3-F697-8C4C-896B-628423DD575A}"/>
              </a:ext>
            </a:extLst>
          </p:cNvPr>
          <p:cNvSpPr txBox="1">
            <a:spLocks/>
          </p:cNvSpPr>
          <p:nvPr/>
        </p:nvSpPr>
        <p:spPr>
          <a:xfrm>
            <a:off x="6535859" y="4724319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time: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0B7C5A9-6CAF-0A45-850D-3055493A8DBC}"/>
              </a:ext>
            </a:extLst>
          </p:cNvPr>
          <p:cNvSpPr txBox="1">
            <a:spLocks/>
          </p:cNvSpPr>
          <p:nvPr/>
        </p:nvSpPr>
        <p:spPr>
          <a:xfrm>
            <a:off x="8672896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77,392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1800" dirty="0"/>
              <a:t>images/sec</a:t>
            </a:r>
            <a:endParaRPr kumimoji="1" lang="en-US" sz="18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9DB8CEB-A69E-D446-8FE6-81978724111F}"/>
              </a:ext>
            </a:extLst>
          </p:cNvPr>
          <p:cNvSpPr txBox="1">
            <a:spLocks/>
          </p:cNvSpPr>
          <p:nvPr/>
        </p:nvSpPr>
        <p:spPr>
          <a:xfrm>
            <a:off x="8667061" y="315138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93%</a:t>
            </a:r>
            <a:endParaRPr kumimoji="1" lang="en-US" sz="180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2922C6A3-5186-8148-BB6B-25E5B77D6367}"/>
              </a:ext>
            </a:extLst>
          </p:cNvPr>
          <p:cNvSpPr txBox="1">
            <a:spLocks/>
          </p:cNvSpPr>
          <p:nvPr/>
        </p:nvSpPr>
        <p:spPr>
          <a:xfrm>
            <a:off x="8667061" y="4724318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30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min</a:t>
            </a:r>
            <a:endParaRPr kumimoji="1" lang="en-US" sz="18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137721C-74EF-EC4C-805D-013B5FDDB43F}"/>
              </a:ext>
            </a:extLst>
          </p:cNvPr>
          <p:cNvCxnSpPr>
            <a:cxnSpLocks/>
          </p:cNvCxnSpPr>
          <p:nvPr/>
        </p:nvCxnSpPr>
        <p:spPr>
          <a:xfrm>
            <a:off x="6442841" y="3069021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0D59DD9-8761-8043-A7C7-1D2538AA1B0F}"/>
              </a:ext>
            </a:extLst>
          </p:cNvPr>
          <p:cNvCxnSpPr>
            <a:cxnSpLocks/>
          </p:cNvCxnSpPr>
          <p:nvPr/>
        </p:nvCxnSpPr>
        <p:spPr>
          <a:xfrm>
            <a:off x="6442841" y="4566747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32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TPU3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25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7B337E-A52F-5940-9303-FD1949E2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D004B2-207E-FB49-9383-4A5FFBBAF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02518"/>
            <a:ext cx="5168900" cy="5261344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是对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增量升级，相同工艺下晶体管数量仅增加了 </a:t>
            </a:r>
            <a:r>
              <a:rPr lang="en-US" altLang="zh-CN" dirty="0"/>
              <a:t>11%</a:t>
            </a:r>
            <a:r>
              <a:rPr lang="zh-CN" altLang="en-US" dirty="0"/>
              <a:t>，在带宽和计算能力都有 </a:t>
            </a:r>
            <a:r>
              <a:rPr lang="en-US" altLang="zh-CN" dirty="0"/>
              <a:t>30%</a:t>
            </a:r>
            <a:r>
              <a:rPr lang="zh-CN" altLang="en-US" dirty="0"/>
              <a:t> 左右的提升，裸片尺寸增加了 </a:t>
            </a:r>
            <a:r>
              <a:rPr lang="en-US" altLang="zh-CN" dirty="0"/>
              <a:t>12% </a:t>
            </a:r>
            <a:r>
              <a:rPr lang="zh-CN" altLang="en-US" dirty="0"/>
              <a:t>（</a:t>
            </a:r>
            <a:r>
              <a:rPr lang="en-US" altLang="zh-CN" dirty="0"/>
              <a:t>16 </a:t>
            </a:r>
            <a:r>
              <a:rPr lang="zh-CN" altLang="en-US" dirty="0"/>
              <a:t>纳米），芯片性能提高 </a:t>
            </a:r>
            <a:r>
              <a:rPr lang="en-US" altLang="zh-CN" dirty="0"/>
              <a:t>2.67 </a:t>
            </a:r>
            <a:r>
              <a:rPr lang="zh-CN" altLang="en-US" dirty="0"/>
              <a:t>倍，</a:t>
            </a:r>
            <a:r>
              <a:rPr lang="en-US" altLang="zh-CN" dirty="0"/>
              <a:t>HBM </a:t>
            </a:r>
            <a:r>
              <a:rPr lang="zh-CN" altLang="en-US" dirty="0"/>
              <a:t>主存储器容量提高 </a:t>
            </a:r>
            <a:r>
              <a:rPr lang="en-US" altLang="zh-CN" dirty="0"/>
              <a:t>2 </a:t>
            </a:r>
            <a:r>
              <a:rPr lang="zh-CN" altLang="en-US" dirty="0"/>
              <a:t>倍，能够处理更大的数据集。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最大的不同在于，互联方式 </a:t>
            </a:r>
            <a:r>
              <a:rPr lang="en-US" altLang="zh-CN" dirty="0"/>
              <a:t>2D torus </a:t>
            </a:r>
            <a:r>
              <a:rPr lang="zh-CN" altLang="en-US" dirty="0"/>
              <a:t>互连从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中 </a:t>
            </a:r>
            <a:r>
              <a:rPr lang="en-US" altLang="zh-CN" dirty="0"/>
              <a:t>256 </a:t>
            </a:r>
            <a:r>
              <a:rPr lang="zh-CN" altLang="en-US" dirty="0"/>
              <a:t>个芯片扩展到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中 </a:t>
            </a:r>
            <a:r>
              <a:rPr lang="en-US" altLang="zh-CN" dirty="0"/>
              <a:t>1,024 </a:t>
            </a:r>
            <a:r>
              <a:rPr lang="zh-CN" altLang="en-US" dirty="0"/>
              <a:t>个芯片，这让 </a:t>
            </a:r>
            <a:r>
              <a:rPr lang="en-US" altLang="zh-CN" dirty="0"/>
              <a:t>Pod </a:t>
            </a:r>
            <a:r>
              <a:rPr lang="zh-CN" altLang="en-US" dirty="0"/>
              <a:t>超算型号处理能力增加了 </a:t>
            </a:r>
            <a:r>
              <a:rPr lang="en-US" altLang="zh-CN" dirty="0"/>
              <a:t>10.7 </a:t>
            </a:r>
            <a:r>
              <a:rPr lang="zh-CN" altLang="en-US" dirty="0"/>
              <a:t>倍，计算理论峰值从</a:t>
            </a:r>
            <a:r>
              <a:rPr lang="en-US" altLang="zh-CN" dirty="0"/>
              <a:t>12 petaflops </a:t>
            </a:r>
            <a:r>
              <a:rPr lang="zh-CN" altLang="en-US" dirty="0"/>
              <a:t>到 </a:t>
            </a:r>
            <a:r>
              <a:rPr lang="en-US" altLang="zh-CN" dirty="0"/>
              <a:t>126 petaflops</a:t>
            </a:r>
            <a:r>
              <a:rPr lang="zh-CN" altLang="en-US" dirty="0"/>
              <a:t>（</a:t>
            </a:r>
            <a:r>
              <a:rPr lang="en-US" altLang="zh-CN" dirty="0"/>
              <a:t>BF16</a:t>
            </a:r>
            <a:r>
              <a:rPr lang="zh-CN" altLang="en-US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BBA26-D471-1744-8280-3530CA91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022" y="1147604"/>
            <a:ext cx="5168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7221303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关键规范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v3 Pod 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每个芯片的峰值计算次数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 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万亿次浮点数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HBM2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容量和带宽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 GiB、900 GBps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测量的最小值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平均值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123/220/262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TPU 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1024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条状标签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互连拓扑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环形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126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拍拍 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的全宽带宽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340 TB/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的对分带宽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6.4 TB/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02E8B6-DFAD-204A-9059-886C2C42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F494B1-C4C1-7E4A-9B58-C54C9EB535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v3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都有两个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、一个矢量单元和标量单位。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49CCAA-985A-B047-B305-E82DBBDB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0" y="3021285"/>
            <a:ext cx="10535921" cy="30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A94CDC-471E-EB4C-8FE6-260212DE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1B73638D-63A1-FA4B-A942-50EE29AD4351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</a:t>
            </a:r>
            <a:r>
              <a:rPr lang="en-US" altLang="zh-CN" dirty="0"/>
              <a:t>Pod: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PFLOPS(8X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v2)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A53AD-AE77-9F4B-897E-A45CB5B0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12" y="2060029"/>
            <a:ext cx="8832116" cy="4058521"/>
          </a:xfrm>
          <a:prstGeom prst="roundRect">
            <a:avLst>
              <a:gd name="adj" fmla="val 212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48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6.</a:t>
            </a:r>
            <a:r>
              <a:rPr lang="zh-CN" altLang="en-US" dirty="0"/>
              <a:t> </a:t>
            </a:r>
            <a:r>
              <a:rPr lang="en-US" altLang="zh-CN" dirty="0"/>
              <a:t>TPU4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1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BCF0F-D650-7A47-835A-6F487E4D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" y="850818"/>
            <a:ext cx="12006687" cy="54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的诞生</a:t>
            </a:r>
          </a:p>
        </p:txBody>
      </p:sp>
    </p:spTree>
    <p:extLst>
      <p:ext uri="{BB962C8B-B14F-4D97-AF65-F5344CB8AC3E}">
        <p14:creationId xmlns:p14="http://schemas.microsoft.com/office/powerpoint/2010/main" val="201742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EFE51C6-3327-5D4F-B399-F3EAF78F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1379C9-9BA6-704C-A5EF-E634E7ED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25903" cy="4994910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 </a:t>
            </a:r>
            <a:r>
              <a:rPr lang="zh-CN" altLang="en-US" dirty="0"/>
              <a:t>是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系列计算引擎的真正升级，工艺从 </a:t>
            </a:r>
            <a:r>
              <a:rPr lang="en-US" altLang="zh-CN" dirty="0"/>
              <a:t>16 </a:t>
            </a:r>
            <a:r>
              <a:rPr lang="zh-CN" altLang="en-US" dirty="0"/>
              <a:t>纳米缩小到 </a:t>
            </a:r>
            <a:r>
              <a:rPr lang="en-US" altLang="zh-CN" dirty="0"/>
              <a:t>7 </a:t>
            </a:r>
            <a:r>
              <a:rPr lang="zh-CN" altLang="en-US" dirty="0"/>
              <a:t>纳米。</a:t>
            </a:r>
            <a:r>
              <a:rPr lang="en-US" altLang="zh-CN" dirty="0"/>
              <a:t>MXU </a:t>
            </a:r>
            <a:r>
              <a:rPr lang="zh-CN" altLang="en-US" dirty="0"/>
              <a:t>的数量翻了一番，缓存内存增加了 </a:t>
            </a:r>
            <a:r>
              <a:rPr lang="en-US" altLang="zh-CN" dirty="0"/>
              <a:t>9 </a:t>
            </a:r>
            <a:r>
              <a:rPr lang="zh-CN" altLang="en-US" dirty="0"/>
              <a:t>倍至 </a:t>
            </a:r>
            <a:r>
              <a:rPr lang="en-US" altLang="zh-CN" dirty="0"/>
              <a:t>244 MB</a:t>
            </a:r>
            <a:r>
              <a:rPr lang="zh-CN" altLang="en-US" dirty="0"/>
              <a:t>，</a:t>
            </a:r>
            <a:r>
              <a:rPr lang="en-US" altLang="zh-CN" dirty="0"/>
              <a:t>HBM2 </a:t>
            </a:r>
            <a:r>
              <a:rPr lang="zh-CN" altLang="en-US" dirty="0"/>
              <a:t>内存带宽增加了 </a:t>
            </a:r>
            <a:r>
              <a:rPr lang="en-US" altLang="zh-CN" dirty="0"/>
              <a:t>33% </a:t>
            </a:r>
            <a:r>
              <a:rPr lang="zh-CN" altLang="en-US" dirty="0"/>
              <a:t>至 </a:t>
            </a:r>
            <a:r>
              <a:rPr lang="en-US" altLang="zh-CN" dirty="0"/>
              <a:t>1.2 TB/s</a:t>
            </a:r>
            <a:r>
              <a:rPr lang="zh-CN" altLang="en-US" dirty="0"/>
              <a:t>，可惜 </a:t>
            </a:r>
            <a:r>
              <a:rPr lang="en-US" altLang="zh-CN" dirty="0"/>
              <a:t>HBM2 </a:t>
            </a:r>
            <a:r>
              <a:rPr lang="zh-CN" altLang="en-US" dirty="0"/>
              <a:t>内存容量保持不变 </a:t>
            </a:r>
            <a:r>
              <a:rPr lang="en-US" altLang="zh-CN" dirty="0"/>
              <a:t>32 GB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TPUv4 </a:t>
            </a:r>
            <a:r>
              <a:rPr lang="zh-CN" altLang="en-US" dirty="0"/>
              <a:t>首次亮相的新 </a:t>
            </a:r>
            <a:r>
              <a:rPr lang="en-US" altLang="zh-CN" dirty="0"/>
              <a:t>3D torus</a:t>
            </a:r>
            <a:r>
              <a:rPr lang="zh-CN" altLang="en-US" dirty="0"/>
              <a:t> 互联方式，具有更多带宽和更高基数，它可以紧密耦合 </a:t>
            </a:r>
            <a:r>
              <a:rPr lang="en-US" altLang="zh-CN" dirty="0"/>
              <a:t>4,096 </a:t>
            </a:r>
            <a:r>
              <a:rPr lang="zh-CN" altLang="en-US" dirty="0"/>
              <a:t>个 </a:t>
            </a:r>
            <a:r>
              <a:rPr lang="en-US" altLang="zh-CN" dirty="0"/>
              <a:t>TPUv4 </a:t>
            </a:r>
            <a:r>
              <a:rPr lang="zh-CN" altLang="en-US" dirty="0"/>
              <a:t>引擎，在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总计提供 </a:t>
            </a:r>
            <a:r>
              <a:rPr lang="en-US" altLang="zh-CN" dirty="0"/>
              <a:t>1.126 exaflops </a:t>
            </a:r>
            <a:r>
              <a:rPr lang="zh-CN" altLang="en-US" dirty="0"/>
              <a:t>的 </a:t>
            </a:r>
            <a:r>
              <a:rPr lang="en-US" altLang="zh-CN" dirty="0"/>
              <a:t>BF16 </a:t>
            </a:r>
            <a:r>
              <a:rPr lang="zh-CN" altLang="en-US" dirty="0"/>
              <a:t>峰值算力。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8C06-40C2-204D-819B-4C930B55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921" y="1551661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1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214F-9852-5E4D-9C38-F487FE9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TPUv4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5E732-738E-144B-A2FE-A4B94DEB9F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slices: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2x2x1(v4-8)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4x4x4(v4-128)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4x4x8(v4-256)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4x8x8(v4-512)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8x8x8(v4-1024)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8x8x16(v4-2048)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8x16x16(v4-4096)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758EB-D905-1E42-BA80-4A1C9D41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5133" y="1828097"/>
            <a:ext cx="6002848" cy="40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7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2424854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关键规范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Gill Sans MT" panose="020B0502020104020203" pitchFamily="34" charset="0"/>
                        </a:rPr>
                        <a:t>v4 Pod </a:t>
                      </a:r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值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每个芯片的峰值计算次数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275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万亿次浮点数（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bf16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HBM2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容量和带宽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32 GiB、1200 GBps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测量的最小值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平均值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最大值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90/170/192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瓦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TPU 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大小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4096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条状标签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互连拓扑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3D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环形图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Exaflops（bf16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的全宽带宽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PB/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的对分带宽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24 TB/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86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C2B548-190F-5F41-9B9D-87713082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DD2767-32A2-0C49-B27A-A0B1DAC4D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v4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都有四个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、一个矢量单元和一个标量单位。下表显示了 </a:t>
            </a:r>
            <a:r>
              <a:rPr lang="en-US" altLang="zh-CN" dirty="0"/>
              <a:t>v4 TPU Pod </a:t>
            </a:r>
            <a:r>
              <a:rPr lang="zh-CN" altLang="en-US" dirty="0"/>
              <a:t>的架构图。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CC971-7D28-2C47-82DD-C9B0616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3" y="2547392"/>
            <a:ext cx="10996815" cy="37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DAB55F-C73C-9D49-A1B2-43658B86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5F4FB81-3AD9-6045-98E3-95B9B4437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565117"/>
          </a:xfrm>
        </p:spPr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用</a:t>
            </a:r>
            <a:r>
              <a:rPr lang="en-US" altLang="zh-CN" dirty="0"/>
              <a:t>TPU</a:t>
            </a:r>
            <a:r>
              <a:rPr lang="zh-CN" altLang="en-US" dirty="0"/>
              <a:t>集群构建出</a:t>
            </a:r>
            <a:r>
              <a:rPr lang="en-US" altLang="zh-CN" dirty="0"/>
              <a:t>Pod</a:t>
            </a:r>
            <a:r>
              <a:rPr lang="zh-CN" altLang="en-US" dirty="0"/>
              <a:t>超级计算机，单台</a:t>
            </a:r>
            <a:r>
              <a:rPr lang="en-US" altLang="zh-CN" dirty="0"/>
              <a:t>TPU v4 Pod</a:t>
            </a:r>
            <a:r>
              <a:rPr lang="zh-CN" altLang="en-US" dirty="0"/>
              <a:t>包含</a:t>
            </a:r>
            <a:r>
              <a:rPr lang="en-US" altLang="zh-CN" dirty="0"/>
              <a:t>4096</a:t>
            </a:r>
            <a:r>
              <a:rPr lang="zh-CN" altLang="en-US" dirty="0"/>
              <a:t>块</a:t>
            </a:r>
            <a:r>
              <a:rPr lang="en-US" altLang="zh-CN" dirty="0"/>
              <a:t>v4</a:t>
            </a:r>
            <a:r>
              <a:rPr lang="zh-CN" altLang="en-US" dirty="0"/>
              <a:t>芯片，每台</a:t>
            </a:r>
            <a:r>
              <a:rPr lang="en-US" altLang="zh-CN" dirty="0"/>
              <a:t>Pod</a:t>
            </a:r>
            <a:r>
              <a:rPr lang="zh-CN" altLang="en-US" dirty="0"/>
              <a:t>的芯片间互连带宽是其他互连技术的</a:t>
            </a:r>
            <a:r>
              <a:rPr lang="en-US" altLang="zh-CN" dirty="0"/>
              <a:t>10</a:t>
            </a:r>
            <a:r>
              <a:rPr lang="zh-CN" altLang="en-US" dirty="0"/>
              <a:t>倍，因此，</a:t>
            </a:r>
            <a:r>
              <a:rPr lang="en-US" altLang="zh-CN" dirty="0"/>
              <a:t>TPU v4 Pod</a:t>
            </a:r>
            <a:r>
              <a:rPr lang="zh-CN" altLang="en-US" dirty="0"/>
              <a:t>的算力可达</a:t>
            </a:r>
            <a:r>
              <a:rPr lang="en-US" altLang="zh-CN" dirty="0"/>
              <a:t>1 ExaFLOP</a:t>
            </a:r>
            <a:r>
              <a:rPr lang="zh-CN" altLang="en-US" dirty="0"/>
              <a:t>，即每秒执行</a:t>
            </a:r>
            <a:r>
              <a:rPr lang="en-US" altLang="zh-CN" dirty="0"/>
              <a:t>10</a:t>
            </a:r>
            <a:r>
              <a:rPr lang="zh-CN" altLang="en-US" dirty="0"/>
              <a:t>的</a:t>
            </a:r>
            <a:r>
              <a:rPr lang="en-US" altLang="zh-CN" dirty="0"/>
              <a:t>18</a:t>
            </a:r>
            <a:r>
              <a:rPr lang="zh-CN" altLang="en-US" dirty="0"/>
              <a:t>次方浮点运算。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128479-BACA-2B4D-806E-9FEDA6DC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137853"/>
            <a:ext cx="10913625" cy="3095501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0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GPU</a:t>
            </a:r>
            <a:r>
              <a:rPr lang="zh-CN" altLang="en-US" sz="2400" dirty="0">
                <a:latin typeface="Gill Sans MT" panose="020B0502020104020203" pitchFamily="34" charset="0"/>
              </a:rPr>
              <a:t> 与 </a:t>
            </a:r>
            <a:r>
              <a:rPr lang="en-US" altLang="zh-CN" sz="2400" dirty="0">
                <a:latin typeface="Gill Sans MT" panose="020B0502020104020203" pitchFamily="34" charset="0"/>
              </a:rPr>
              <a:t>TPU</a:t>
            </a:r>
            <a:r>
              <a:rPr lang="zh-CN" altLang="en-US" sz="2400" dirty="0">
                <a:latin typeface="Gill Sans MT" panose="020B0502020104020203" pitchFamily="34" charset="0"/>
              </a:rPr>
              <a:t> 最大的区别在哪里？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软件栈（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框架、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编译器）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互联方式（机间互联、芯片互联）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芯片架构（架构演进、数据驱动）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E6208-6013-5646-A43B-EEF8A1252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年，</a:t>
            </a:r>
            <a:r>
              <a:rPr lang="en-US" altLang="zh-CN" dirty="0"/>
              <a:t>Google AI</a:t>
            </a:r>
            <a:r>
              <a:rPr lang="zh-CN" altLang="en-US" dirty="0"/>
              <a:t> 负责人 </a:t>
            </a:r>
            <a:r>
              <a:rPr lang="en-US" altLang="zh-CN" dirty="0"/>
              <a:t>Jeff Dean</a:t>
            </a:r>
            <a:r>
              <a:rPr lang="zh-CN" altLang="en-US" dirty="0"/>
              <a:t> 经过计算后发现，如果有 </a:t>
            </a:r>
            <a:r>
              <a:rPr lang="en-US" altLang="zh-CN" dirty="0"/>
              <a:t>1</a:t>
            </a:r>
            <a:r>
              <a:rPr lang="zh-CN" altLang="en-US" dirty="0"/>
              <a:t> 亿安卓用户每天使用手机语音转文字服务 </a:t>
            </a:r>
            <a:r>
              <a:rPr lang="en-US" altLang="zh-CN" dirty="0"/>
              <a:t>3</a:t>
            </a:r>
            <a:r>
              <a:rPr lang="zh-CN" altLang="en-US" dirty="0"/>
              <a:t> 分钟，消耗的算力就已是 </a:t>
            </a:r>
            <a:r>
              <a:rPr lang="en-US" altLang="zh-CN" dirty="0"/>
              <a:t>Google</a:t>
            </a:r>
            <a:r>
              <a:rPr lang="zh-CN" altLang="en-US" dirty="0"/>
              <a:t> 所有数据中心总算力的两倍，何况全球安卓用户远不止 </a:t>
            </a:r>
            <a:r>
              <a:rPr lang="en-US" altLang="zh-CN" dirty="0"/>
              <a:t>1</a:t>
            </a:r>
            <a:r>
              <a:rPr lang="zh-CN" altLang="en-US" dirty="0"/>
              <a:t> 亿。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BAF93B-6F92-3F45-A4FC-F1FFBE76B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"/>
          <a:stretch/>
        </p:blipFill>
        <p:spPr>
          <a:xfrm>
            <a:off x="2078174" y="2803319"/>
            <a:ext cx="7620000" cy="3401674"/>
          </a:xfrm>
          <a:prstGeom prst="roundRect">
            <a:avLst>
              <a:gd name="adj" fmla="val 42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3D07EBC0-2C11-9F43-B5E0-6C19AB0B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算力消耗越来越大</a:t>
            </a:r>
          </a:p>
        </p:txBody>
      </p:sp>
    </p:spTree>
    <p:extLst>
      <p:ext uri="{BB962C8B-B14F-4D97-AF65-F5344CB8AC3E}">
        <p14:creationId xmlns:p14="http://schemas.microsoft.com/office/powerpoint/2010/main" val="170750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处理器的性能提升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C0505-425E-754D-B387-145EC2646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4669" y="1334814"/>
            <a:ext cx="8127424" cy="46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187742-38A1-534A-AF68-EA08BCD7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搜索中 </a:t>
            </a:r>
            <a:r>
              <a:rPr lang="en-US" altLang="zh-CN" dirty="0"/>
              <a:t>AI</a:t>
            </a:r>
            <a:r>
              <a:rPr lang="zh-CN" altLang="en-US" dirty="0"/>
              <a:t> 算力的增长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CE4F9E-CD69-034B-BD7E-3AEF1EAB78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8024" y="1680756"/>
            <a:ext cx="9200714" cy="42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9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历代</a:t>
            </a:r>
            <a:r>
              <a:rPr lang="en-US" altLang="zh-CN" dirty="0"/>
              <a:t>TPU</a:t>
            </a:r>
          </a:p>
          <a:p>
            <a:r>
              <a:rPr lang="zh-CN" altLang="en-US" dirty="0"/>
              <a:t>参数与产品</a:t>
            </a:r>
          </a:p>
        </p:txBody>
      </p:sp>
    </p:spTree>
    <p:extLst>
      <p:ext uri="{BB962C8B-B14F-4D97-AF65-F5344CB8AC3E}">
        <p14:creationId xmlns:p14="http://schemas.microsoft.com/office/powerpoint/2010/main" val="95819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20421</TotalTime>
  <Words>2287</Words>
  <Application>Microsoft Macintosh PowerPoint</Application>
  <PresentationFormat>自定义</PresentationFormat>
  <Paragraphs>643</Paragraphs>
  <Slides>57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57</vt:i4>
      </vt:variant>
    </vt:vector>
  </HeadingPairs>
  <TitlesOfParts>
    <vt:vector size="74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Menlo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算力消耗越来越大</vt:lpstr>
      <vt:lpstr>处理器的性能提升</vt:lpstr>
      <vt:lpstr>Google 搜索中 AI 算力的增长</vt:lpstr>
      <vt:lpstr>PowerPoint 演示文稿</vt:lpstr>
      <vt:lpstr>TPU历代芯片</vt:lpstr>
      <vt:lpstr>TPU历代产品</vt:lpstr>
      <vt:lpstr>TPU历代芯片</vt:lpstr>
      <vt:lpstr>TPU历代芯片服务器</vt:lpstr>
      <vt:lpstr>TPU历代芯片产品</vt:lpstr>
      <vt:lpstr>PowerPoint 演示文稿</vt:lpstr>
      <vt:lpstr>基于Google Tensor 的 pixel 系列</vt:lpstr>
      <vt:lpstr>PowerPoint 演示文稿</vt:lpstr>
      <vt:lpstr>TPU v1 概览：Deterministic Execution Model</vt:lpstr>
      <vt:lpstr>TPU v1 性能：推理场景受限</vt:lpstr>
      <vt:lpstr>TPU v1 性能：推理性能同期产品炸天</vt:lpstr>
      <vt:lpstr>TPU v1 性能：推理性能同期产品炸天</vt:lpstr>
      <vt:lpstr>特性1：低精度</vt:lpstr>
      <vt:lpstr>特性1：脉动阵列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Matrix Multiply Unit(MXU): a BIG systolic array</vt:lpstr>
      <vt:lpstr>Google Application</vt:lpstr>
      <vt:lpstr>PowerPoint 演示文稿</vt:lpstr>
      <vt:lpstr>TPU v2</vt:lpstr>
      <vt:lpstr>TPU v2 芯片架构拓扑</vt:lpstr>
      <vt:lpstr>TPU v2 芯片架构拓扑</vt:lpstr>
      <vt:lpstr>BFLoat16</vt:lpstr>
      <vt:lpstr>如何计算指数位和小数位？</vt:lpstr>
      <vt:lpstr>BFLoat16</vt:lpstr>
      <vt:lpstr>TPU v2 POD</vt:lpstr>
      <vt:lpstr>TPU v2 POD</vt:lpstr>
      <vt:lpstr>PowerPoint 演示文稿</vt:lpstr>
      <vt:lpstr>TPU v3</vt:lpstr>
      <vt:lpstr>TPU v3</vt:lpstr>
      <vt:lpstr>TPU v3</vt:lpstr>
      <vt:lpstr>TPU v3 POD</vt:lpstr>
      <vt:lpstr>PowerPoint 演示文稿</vt:lpstr>
      <vt:lpstr>PowerPoint 演示文稿</vt:lpstr>
      <vt:lpstr>TPU v4</vt:lpstr>
      <vt:lpstr>TPUv4 Overview</vt:lpstr>
      <vt:lpstr>TPU v4</vt:lpstr>
      <vt:lpstr>TPU v4</vt:lpstr>
      <vt:lpstr>TPU v4 POD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5650</cp:revision>
  <dcterms:created xsi:type="dcterms:W3CDTF">2020-08-28T08:44:19Z</dcterms:created>
  <dcterms:modified xsi:type="dcterms:W3CDTF">2024-05-30T05:08:31Z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